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1" r:id="rId2"/>
    <p:sldId id="1446" r:id="rId3"/>
    <p:sldId id="1484" r:id="rId4"/>
    <p:sldId id="1462" r:id="rId5"/>
    <p:sldId id="1481" r:id="rId6"/>
    <p:sldId id="1482" r:id="rId7"/>
    <p:sldId id="1483" r:id="rId8"/>
    <p:sldId id="1404" r:id="rId9"/>
    <p:sldId id="1463" r:id="rId10"/>
    <p:sldId id="1491" r:id="rId11"/>
    <p:sldId id="1464" r:id="rId12"/>
    <p:sldId id="1485" r:id="rId13"/>
    <p:sldId id="1486" r:id="rId14"/>
    <p:sldId id="1466" r:id="rId15"/>
    <p:sldId id="1487" r:id="rId16"/>
    <p:sldId id="1467" r:id="rId17"/>
    <p:sldId id="1468" r:id="rId18"/>
    <p:sldId id="1469" r:id="rId19"/>
    <p:sldId id="1470" r:id="rId20"/>
    <p:sldId id="1471" r:id="rId21"/>
    <p:sldId id="1488" r:id="rId22"/>
    <p:sldId id="1472" r:id="rId23"/>
    <p:sldId id="1465" r:id="rId24"/>
    <p:sldId id="1476" r:id="rId25"/>
    <p:sldId id="1473" r:id="rId26"/>
    <p:sldId id="1475" r:id="rId27"/>
    <p:sldId id="1489" r:id="rId28"/>
    <p:sldId id="1477" r:id="rId29"/>
    <p:sldId id="1478" r:id="rId30"/>
    <p:sldId id="1479" r:id="rId31"/>
    <p:sldId id="1480" r:id="rId32"/>
    <p:sldId id="1490" r:id="rId33"/>
    <p:sldId id="1199" r:id="rId34"/>
    <p:sldId id="295" r:id="rId35"/>
    <p:sldId id="1391" r:id="rId36"/>
    <p:sldId id="1392" r:id="rId37"/>
    <p:sldId id="1393" r:id="rId38"/>
    <p:sldId id="1394" r:id="rId39"/>
    <p:sldId id="1410" r:id="rId40"/>
    <p:sldId id="1395" r:id="rId41"/>
    <p:sldId id="1396" r:id="rId42"/>
    <p:sldId id="1425" r:id="rId43"/>
    <p:sldId id="1397" r:id="rId44"/>
    <p:sldId id="1398" r:id="rId45"/>
    <p:sldId id="1399" r:id="rId46"/>
    <p:sldId id="1400" r:id="rId47"/>
    <p:sldId id="1402" r:id="rId48"/>
    <p:sldId id="1403" r:id="rId49"/>
    <p:sldId id="1411" r:id="rId50"/>
  </p:sldIdLst>
  <p:sldSz cx="9144000" cy="5143500" type="screen16x9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623FAE-0FB8-7642-864E-6107CF73D641}">
          <p14:sldIdLst>
            <p14:sldId id="301"/>
          </p14:sldIdLst>
        </p14:section>
        <p14:section name="基于RNN的古诗词生成" id="{9DD5DD59-3D6E-4960-BEA2-57BE90BCA931}">
          <p14:sldIdLst>
            <p14:sldId id="1446"/>
            <p14:sldId id="1484"/>
            <p14:sldId id="1462"/>
            <p14:sldId id="1481"/>
            <p14:sldId id="1482"/>
            <p14:sldId id="1483"/>
            <p14:sldId id="1404"/>
            <p14:sldId id="1463"/>
            <p14:sldId id="1491"/>
            <p14:sldId id="1464"/>
            <p14:sldId id="1485"/>
            <p14:sldId id="1486"/>
            <p14:sldId id="1466"/>
            <p14:sldId id="1487"/>
            <p14:sldId id="1467"/>
            <p14:sldId id="1468"/>
            <p14:sldId id="1469"/>
            <p14:sldId id="1470"/>
            <p14:sldId id="1471"/>
            <p14:sldId id="1488"/>
            <p14:sldId id="1472"/>
            <p14:sldId id="1465"/>
            <p14:sldId id="1476"/>
            <p14:sldId id="1473"/>
            <p14:sldId id="1475"/>
            <p14:sldId id="1489"/>
            <p14:sldId id="1477"/>
            <p14:sldId id="1478"/>
            <p14:sldId id="1479"/>
            <p14:sldId id="1480"/>
            <p14:sldId id="1490"/>
            <p14:sldId id="1199"/>
          </p14:sldIdLst>
        </p14:section>
        <p14:section name="附录" id="{C59D6CFE-AAF8-D44F-AAE6-99F77FFD9895}">
          <p14:sldIdLst>
            <p14:sldId id="295"/>
            <p14:sldId id="1391"/>
            <p14:sldId id="1392"/>
            <p14:sldId id="1393"/>
            <p14:sldId id="1394"/>
            <p14:sldId id="1410"/>
            <p14:sldId id="1395"/>
            <p14:sldId id="1396"/>
            <p14:sldId id="1425"/>
            <p14:sldId id="1397"/>
            <p14:sldId id="1398"/>
            <p14:sldId id="1399"/>
            <p14:sldId id="1400"/>
            <p14:sldId id="1402"/>
            <p14:sldId id="1403"/>
            <p14:sldId id="1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86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b="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6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947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6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90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1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8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02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5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9.png"/><Relationship Id="rId5" Type="http://schemas.openxmlformats.org/officeDocument/2006/relationships/image" Target="../media/image450.png"/><Relationship Id="rId10" Type="http://schemas.openxmlformats.org/officeDocument/2006/relationships/image" Target="../media/image48.png"/><Relationship Id="rId4" Type="http://schemas.openxmlformats.org/officeDocument/2006/relationships/image" Target="../media/image440.png"/><Relationship Id="rId9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48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70.png"/><Relationship Id="rId5" Type="http://schemas.openxmlformats.org/officeDocument/2006/relationships/image" Target="../media/image450.png"/><Relationship Id="rId10" Type="http://schemas.openxmlformats.org/officeDocument/2006/relationships/image" Target="../media/image54.png"/><Relationship Id="rId4" Type="http://schemas.openxmlformats.org/officeDocument/2006/relationships/image" Target="../media/image440.png"/><Relationship Id="rId9" Type="http://schemas.openxmlformats.org/officeDocument/2006/relationships/image" Target="../media/image52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70.png"/><Relationship Id="rId3" Type="http://schemas.openxmlformats.org/officeDocument/2006/relationships/image" Target="../media/image43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2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450.png"/><Relationship Id="rId15" Type="http://schemas.openxmlformats.org/officeDocument/2006/relationships/image" Target="../media/image49.png"/><Relationship Id="rId10" Type="http://schemas.openxmlformats.org/officeDocument/2006/relationships/image" Target="../media/image55.png"/><Relationship Id="rId4" Type="http://schemas.openxmlformats.org/officeDocument/2006/relationships/image" Target="../media/image440.png"/><Relationship Id="rId9" Type="http://schemas.openxmlformats.org/officeDocument/2006/relationships/image" Target="../media/image52.png"/><Relationship Id="rId1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52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163054"/>
            <a:ext cx="9286958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》——</a:t>
            </a:r>
            <a:r>
              <a:rPr lang="ja-JP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文本生成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7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17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617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617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对古诗词进行预处理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特殊字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&lt;START&gt;</a:t>
            </a:r>
            <a:r>
              <a:rPr lang="zh-CN" altLang="en-US" dirty="0" smtClean="0"/>
              <a:t>起始符号，对应数字 </a:t>
            </a:r>
            <a:r>
              <a:rPr lang="en-US" altLang="zh-CN" dirty="0" smtClean="0"/>
              <a:t>12055</a:t>
            </a:r>
          </a:p>
          <a:p>
            <a:pPr lvl="2"/>
            <a:r>
              <a:rPr lang="en-US" altLang="zh-CN" dirty="0" smtClean="0"/>
              <a:t>&lt;EOP&gt;</a:t>
            </a:r>
            <a:r>
              <a:rPr lang="zh-CN" altLang="en-US" dirty="0" smtClean="0"/>
              <a:t>终止符号，对应数字 </a:t>
            </a:r>
            <a:r>
              <a:rPr lang="en-US" altLang="zh-CN" dirty="0" smtClean="0"/>
              <a:t>12054</a:t>
            </a:r>
          </a:p>
          <a:p>
            <a:pPr lvl="2"/>
            <a:r>
              <a:rPr lang="en-US" altLang="zh-CN" dirty="0" smtClean="0"/>
              <a:t>&lt;/s&gt;</a:t>
            </a:r>
            <a:r>
              <a:rPr lang="zh-CN" altLang="en-US" dirty="0" smtClean="0"/>
              <a:t>填充符号，对应数字 </a:t>
            </a:r>
            <a:r>
              <a:rPr lang="en-US" altLang="zh-CN" dirty="0" smtClean="0"/>
              <a:t>12056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89096" y="3059858"/>
            <a:ext cx="6569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('&lt;EOP&gt;', 12054), ('&lt;START&gt;', 12055), ('&lt;/s&gt;', 12056)</a:t>
            </a:r>
          </a:p>
        </p:txBody>
      </p:sp>
    </p:spTree>
    <p:extLst>
      <p:ext uri="{BB962C8B-B14F-4D97-AF65-F5344CB8AC3E}">
        <p14:creationId xmlns:p14="http://schemas.microsoft.com/office/powerpoint/2010/main" val="3661092184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可以使用load</a:t>
            </a:r>
            <a:r>
              <a:rPr lang="en-US" altLang="zh-CN" dirty="0"/>
              <a:t>_data</a:t>
            </a:r>
            <a:r>
              <a:rPr lang="zh-CN" altLang="en-US" dirty="0"/>
              <a:t>函数读取处理好的古诗词数据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1C847-55D7-E544-9B16-34153F41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3" y="1226712"/>
            <a:ext cx="7050443" cy="2245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0532E-ABDD-DC47-ABA9-91280D96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4" y="3524714"/>
            <a:ext cx="6235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8771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可以使用load</a:t>
            </a:r>
            <a:r>
              <a:rPr lang="en-US" altLang="zh-CN" dirty="0"/>
              <a:t>_data</a:t>
            </a:r>
            <a:r>
              <a:rPr lang="zh-CN" altLang="en-US" dirty="0"/>
              <a:t>函数读取处理好的古诗词数据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532E-ABDD-DC47-ABA9-91280D96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4" y="3524714"/>
            <a:ext cx="62357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764"/>
            <a:ext cx="9144000" cy="4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4810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可以使用load</a:t>
            </a:r>
            <a:r>
              <a:rPr lang="en-US" altLang="zh-CN" dirty="0"/>
              <a:t>_data</a:t>
            </a:r>
            <a:r>
              <a:rPr lang="zh-CN" altLang="en-US" dirty="0"/>
              <a:t>函数读取处理好的古诗词数据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0532E-ABDD-DC47-ABA9-91280D96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4" y="3524714"/>
            <a:ext cx="6235700" cy="110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35" y="1233911"/>
            <a:ext cx="6235700" cy="22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75103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可以使用decode</a:t>
            </a:r>
            <a:r>
              <a:rPr lang="en-US" altLang="zh-CN" dirty="0"/>
              <a:t>_poetry</a:t>
            </a:r>
            <a:r>
              <a:rPr lang="zh-CN" altLang="en-US" dirty="0"/>
              <a:t>函数，解码</a:t>
            </a:r>
            <a:r>
              <a:rPr lang="en-US" altLang="zh-CN" dirty="0" err="1"/>
              <a:t>poet_data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中第</a:t>
            </a:r>
            <a:r>
              <a:rPr lang="en-US" altLang="zh-CN" dirty="0" err="1"/>
              <a:t>idx</a:t>
            </a:r>
            <a:r>
              <a:rPr lang="zh-CN" altLang="en-US" dirty="0"/>
              <a:t>首古诗词</a:t>
            </a:r>
            <a:endParaRPr lang="en-US" altLang="zh-CN" dirty="0"/>
          </a:p>
          <a:p>
            <a:pPr lvl="1"/>
            <a:r>
              <a:rPr lang="en-CN" dirty="0"/>
              <a:t>从</a:t>
            </a:r>
            <a:r>
              <a:rPr lang="en-US" altLang="zh-CN" dirty="0"/>
              <a:t>311,823</a:t>
            </a:r>
            <a:r>
              <a:rPr lang="zh-CN" altLang="en-US" dirty="0"/>
              <a:t>首古诗词中选择一首</a:t>
            </a:r>
            <a:endParaRPr lang="en-US" altLang="zh-CN" dirty="0"/>
          </a:p>
          <a:p>
            <a:pPr lvl="1"/>
            <a:r>
              <a:rPr lang="en-CN" dirty="0"/>
              <a:t>用ix</a:t>
            </a:r>
            <a:r>
              <a:rPr lang="en-US" altLang="zh-CN" dirty="0"/>
              <a:t>2word</a:t>
            </a:r>
            <a:r>
              <a:rPr lang="zh-CN" altLang="en-US" dirty="0"/>
              <a:t>将整数映射回字符，并去除三种特殊字符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CFA1B-209B-6D4F-8AD6-E46B0CAC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2" y="2178374"/>
            <a:ext cx="6233532" cy="25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5430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F79F-EC70-0C4D-92D6-36E0287A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45DA1-5653-F040-86A2-80897E4D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可以使用decode</a:t>
            </a:r>
            <a:r>
              <a:rPr lang="en-US" altLang="zh-CN" dirty="0"/>
              <a:t>_poetry</a:t>
            </a:r>
            <a:r>
              <a:rPr lang="zh-CN" altLang="en-US" dirty="0"/>
              <a:t>函数，解码</a:t>
            </a:r>
            <a:r>
              <a:rPr lang="en-US" altLang="zh-CN" dirty="0" err="1"/>
              <a:t>poet_data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中第</a:t>
            </a:r>
            <a:r>
              <a:rPr lang="en-US" altLang="zh-CN" dirty="0" err="1"/>
              <a:t>idx</a:t>
            </a:r>
            <a:r>
              <a:rPr lang="zh-CN" altLang="en-US" dirty="0"/>
              <a:t>首古诗词</a:t>
            </a:r>
            <a:endParaRPr lang="en-US" altLang="zh-CN" dirty="0"/>
          </a:p>
          <a:p>
            <a:pPr lvl="1"/>
            <a:r>
              <a:rPr lang="en-CN" dirty="0"/>
              <a:t>从</a:t>
            </a:r>
            <a:r>
              <a:rPr lang="en-US" altLang="zh-CN" dirty="0"/>
              <a:t>311,823</a:t>
            </a:r>
            <a:r>
              <a:rPr lang="zh-CN" altLang="en-US" dirty="0"/>
              <a:t>首古诗词中选择一首</a:t>
            </a:r>
            <a:endParaRPr lang="en-US" altLang="zh-CN" dirty="0"/>
          </a:p>
          <a:p>
            <a:pPr lvl="1"/>
            <a:r>
              <a:rPr lang="en-CN" dirty="0"/>
              <a:t>用ix</a:t>
            </a:r>
            <a:r>
              <a:rPr lang="en-US" altLang="zh-CN" dirty="0"/>
              <a:t>2word</a:t>
            </a:r>
            <a:r>
              <a:rPr lang="zh-CN" altLang="en-US" dirty="0"/>
              <a:t>将整数映射回字符，并去除三种特殊字符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CFA1B-209B-6D4F-8AD6-E46B0CAC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22" y="2178374"/>
            <a:ext cx="6233532" cy="25777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4" y="1568731"/>
            <a:ext cx="7727350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2189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A066-D1A9-784F-9CE2-6B47A0E9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E62D8-E394-6B4E-B6E2-1D9EB9AC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使用peo</a:t>
            </a:r>
            <a:r>
              <a:rPr lang="en-US" altLang="zh-CN" dirty="0" err="1"/>
              <a:t>t_data</a:t>
            </a:r>
            <a:r>
              <a:rPr lang="en-CN" dirty="0"/>
              <a:t>构建dataloader</a:t>
            </a:r>
            <a:endParaRPr lang="en-US" dirty="0"/>
          </a:p>
          <a:p>
            <a:pPr lvl="1"/>
            <a:r>
              <a:rPr lang="zh-CN" altLang="en-US" dirty="0"/>
              <a:t>遍历该</a:t>
            </a:r>
            <a:r>
              <a:rPr lang="en-US" altLang="zh-CN" dirty="0" err="1"/>
              <a:t>dataloader</a:t>
            </a:r>
            <a:r>
              <a:rPr lang="zh-CN" altLang="en-US" dirty="0"/>
              <a:t>可以一次取出</a:t>
            </a:r>
            <a:r>
              <a:rPr lang="en-US" altLang="zh-CN" dirty="0" err="1"/>
              <a:t>batch_size</a:t>
            </a:r>
            <a:r>
              <a:rPr lang="zh-CN" altLang="en-US" dirty="0"/>
              <a:t>个训练数据</a:t>
            </a:r>
            <a:endParaRPr lang="en-US" altLang="zh-CN" dirty="0"/>
          </a:p>
          <a:p>
            <a:pPr lvl="2"/>
            <a:r>
              <a:rPr lang="zh-CN" altLang="en-US" dirty="0"/>
              <a:t>遍历得到的</a:t>
            </a:r>
            <a:r>
              <a:rPr lang="en-US" altLang="zh-CN" dirty="0"/>
              <a:t>data_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为（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max_length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将其转置，使其</a:t>
            </a:r>
            <a:r>
              <a:rPr lang="en-US" altLang="zh-CN" dirty="0"/>
              <a:t>shape</a:t>
            </a:r>
            <a:r>
              <a:rPr lang="zh-CN" altLang="en-US" dirty="0"/>
              <a:t>为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调试时选取前</a:t>
            </a:r>
            <a:r>
              <a:rPr lang="en-US" altLang="zh-CN" dirty="0"/>
              <a:t>1000</a:t>
            </a:r>
            <a:r>
              <a:rPr lang="zh-CN" altLang="en-US" dirty="0"/>
              <a:t>首诗歌，正式训练时可增大数据规模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DFD48-6949-7745-9CA2-79E3B379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33652"/>
            <a:ext cx="8396868" cy="990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A038D-40C7-0D42-A61F-A6740A26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80" y="3642294"/>
            <a:ext cx="7432907" cy="12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8578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1592610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1732794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68BCC1-93FA-F545-A2B3-622C69C9E9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1DC1B4-A02F-ED46-ADC9-CF04223936D1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6595B42-0CD6-9049-98D6-1DADF59915EF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A0DB9B99-CE7A-7448-A862-0AC7B3AA1C65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334840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实现的循环神经网络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大作业布置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的古诗词生成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082774A5-9C27-4B45-AF1A-9423CEE0441C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CA5C85-9A67-8741-8B7D-F7EA454D9D40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/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6A9A4E-8C2A-BD4D-94EE-354B68B2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495518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/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2B2216-34E8-2E43-8591-DA70CB2CA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495518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/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0CADF8C-C0CA-134B-AEBA-8DA993D8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468852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/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6DF1A9-592D-2449-83DC-A743D79EA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438368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E8F0C73-ACD2-AC49-A7DA-176A15428A57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DB9EE4-E777-0243-A965-D78D15FA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DACF04-198A-544A-9D1F-CF947866A6A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E233BD-8FC4-C145-BDA3-15041FFF2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53675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724E95-CD54-EB44-8E68-E46F37A713D5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68BCC1-93FA-F545-A2B3-622C69C9E91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606D2-85EA-B04A-BCBF-92197C673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54207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77E54247-FE14-EB4B-A30A-6DB6D0137433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F353ED-38AF-F243-923A-92737B491C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1DC1B4-A02F-ED46-ADC9-CF04223936D1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AE5850-E266-8547-BF17-34E26E1EAD33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5433408" y="3183679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DB9E1-DC3B-A746-B158-32A8A5EA748E}"/>
                  </a:ext>
                </a:extLst>
              </p:cNvPr>
              <p:cNvSpPr/>
              <p:nvPr/>
            </p:nvSpPr>
            <p:spPr>
              <a:xfrm>
                <a:off x="5498843" y="2836169"/>
                <a:ext cx="542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DB9E1-DC3B-A746-B158-32A8A5EA7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43" y="2836169"/>
                <a:ext cx="54207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wn Arrow 20">
            <a:extLst>
              <a:ext uri="{FF2B5EF4-FFF2-40B4-BE49-F238E27FC236}">
                <a16:creationId xmlns:a16="http://schemas.microsoft.com/office/drawing/2014/main" id="{A6595B42-0CD6-9049-98D6-1DADF59915EF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3D150B-FC83-6143-87C9-A00E51331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F838D6-15AD-1B45-BD16-97E0CED41D55}"/>
              </a:ext>
            </a:extLst>
          </p:cNvPr>
          <p:cNvSpPr/>
          <p:nvPr/>
        </p:nvSpPr>
        <p:spPr>
          <a:xfrm>
            <a:off x="6382871" y="300978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1CF5208-182C-4D43-ADE0-ED5F98E9CD1B}"/>
              </a:ext>
            </a:extLst>
          </p:cNvPr>
          <p:cNvSpPr/>
          <p:nvPr/>
        </p:nvSpPr>
        <p:spPr>
          <a:xfrm>
            <a:off x="6590611" y="2251338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ACCCC9-B1C8-8746-A3F2-CF1B898576EC}"/>
                  </a:ext>
                </a:extLst>
              </p:cNvPr>
              <p:cNvSpPr/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ACCCC9-B1C8-8746-A3F2-CF1B89857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B943AFA-DDD7-664D-B9AA-C03BB65DA895}"/>
              </a:ext>
            </a:extLst>
          </p:cNvPr>
          <p:cNvSpPr/>
          <p:nvPr/>
        </p:nvSpPr>
        <p:spPr>
          <a:xfrm>
            <a:off x="1398492" y="186485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床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F4452-4654-BA45-B378-61B70F8F3EE0}"/>
              </a:ext>
            </a:extLst>
          </p:cNvPr>
          <p:cNvSpPr/>
          <p:nvPr/>
        </p:nvSpPr>
        <p:spPr>
          <a:xfrm>
            <a:off x="2985246" y="1864854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A657F5-1C23-C04D-95CB-A3921BEBE135}"/>
              </a:ext>
            </a:extLst>
          </p:cNvPr>
          <p:cNvSpPr/>
          <p:nvPr/>
        </p:nvSpPr>
        <p:spPr>
          <a:xfrm>
            <a:off x="4572000" y="1864851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7F574-BEDD-F44F-8A20-E277C8921F17}"/>
              </a:ext>
            </a:extLst>
          </p:cNvPr>
          <p:cNvSpPr/>
          <p:nvPr/>
        </p:nvSpPr>
        <p:spPr>
          <a:xfrm>
            <a:off x="6382871" y="1864850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42F7665-F480-4040-8BA0-D148CA100B6D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F45EBC-0BED-7942-ABA7-7B141E45AD92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8BEDE9-9E96-094D-B9E2-2C2E42F1E5A8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/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DEFBE2-D175-AF45-9B2B-2D32F3CFA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02" y="4473206"/>
                <a:ext cx="580544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/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A6529-D124-5A4C-A30D-84B8B31FA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230" y="4473206"/>
                <a:ext cx="580544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/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B7E31E-72C9-D447-93BF-DE44C1163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814" y="4446540"/>
                <a:ext cx="580544" cy="369332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/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4BF3BB-1D9B-AA47-94EA-11A7679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22" y="4416056"/>
                <a:ext cx="580544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98D973-4999-344A-8893-7A559359CBC6}"/>
              </a:ext>
            </a:extLst>
          </p:cNvPr>
          <p:cNvSpPr/>
          <p:nvPr/>
        </p:nvSpPr>
        <p:spPr>
          <a:xfrm>
            <a:off x="1417738" y="4072303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endParaRPr lang="en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AC7AA5-B871-294D-9635-AB6A7E733531}"/>
              </a:ext>
            </a:extLst>
          </p:cNvPr>
          <p:cNvSpPr/>
          <p:nvPr/>
        </p:nvSpPr>
        <p:spPr>
          <a:xfrm>
            <a:off x="3004492" y="4072300"/>
            <a:ext cx="1084729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明</a:t>
            </a:r>
            <a:endParaRPr lang="en-CN" sz="1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275D6F-DFC5-BD40-B1CA-7E8152050E12}"/>
              </a:ext>
            </a:extLst>
          </p:cNvPr>
          <p:cNvSpPr/>
          <p:nvPr/>
        </p:nvSpPr>
        <p:spPr>
          <a:xfrm>
            <a:off x="4815363" y="4072299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月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7722DC9-6803-FD4D-9706-A06AEFB121AD}"/>
              </a:ext>
            </a:extLst>
          </p:cNvPr>
          <p:cNvSpPr/>
          <p:nvPr/>
        </p:nvSpPr>
        <p:spPr>
          <a:xfrm>
            <a:off x="5709758" y="4179873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41FB2D7-95D8-8648-8657-B1131E335027}"/>
              </a:ext>
            </a:extLst>
          </p:cNvPr>
          <p:cNvSpPr/>
          <p:nvPr/>
        </p:nvSpPr>
        <p:spPr>
          <a:xfrm>
            <a:off x="2359030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119EFA5-6DB2-FD4B-874B-A7B7AB595A74}"/>
              </a:ext>
            </a:extLst>
          </p:cNvPr>
          <p:cNvSpPr/>
          <p:nvPr/>
        </p:nvSpPr>
        <p:spPr>
          <a:xfrm>
            <a:off x="4160942" y="4179874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D6125E-0B0D-4741-8728-A5A02B4671BD}"/>
              </a:ext>
            </a:extLst>
          </p:cNvPr>
          <p:cNvSpPr/>
          <p:nvPr/>
        </p:nvSpPr>
        <p:spPr>
          <a:xfrm>
            <a:off x="6320775" y="4033935"/>
            <a:ext cx="860612" cy="43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</a:t>
            </a:r>
            <a:endParaRPr lang="en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84775E8-83AB-254E-BAAD-AA0D5C8CEEAE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1DED14B-3FD4-184A-AA95-5645011C0A58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A0DB9B99-CE7A-7448-A862-0AC7B3AA1C65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08896A10-A8DD-DC4E-8347-D278D8B0F73E}"/>
              </a:ext>
            </a:extLst>
          </p:cNvPr>
          <p:cNvSpPr/>
          <p:nvPr/>
        </p:nvSpPr>
        <p:spPr>
          <a:xfrm>
            <a:off x="6613135" y="3351385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9196572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en-CN" dirty="0"/>
              <a:t>基于</a:t>
            </a:r>
            <a:r>
              <a:rPr lang="en-US" altLang="zh-CN" dirty="0"/>
              <a:t>0~t-1</a:t>
            </a:r>
            <a:r>
              <a:rPr lang="zh-CN" altLang="en-US" dirty="0"/>
              <a:t>个字，预测第</a:t>
            </a:r>
            <a:r>
              <a:rPr lang="en-US" altLang="zh-CN" dirty="0"/>
              <a:t>t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的输入</a:t>
            </a:r>
            <a:r>
              <a:rPr lang="en-US" altLang="zh-CN" dirty="0"/>
              <a:t>(x)</a:t>
            </a:r>
            <a:r>
              <a:rPr lang="zh-CN" altLang="en-US" dirty="0"/>
              <a:t>：</a:t>
            </a:r>
            <a:r>
              <a:rPr lang="en-US" altLang="zh-CN" dirty="0"/>
              <a:t>data_[:-1,</a:t>
            </a:r>
            <a:r>
              <a:rPr lang="zh-CN" altLang="en-US" dirty="0"/>
              <a:t> </a:t>
            </a:r>
            <a:r>
              <a:rPr lang="en-US" altLang="zh-CN" dirty="0"/>
              <a:t>:]</a:t>
            </a:r>
            <a:r>
              <a:rPr lang="zh-CN" altLang="en-US" dirty="0"/>
              <a:t>，前</a:t>
            </a:r>
            <a:r>
              <a:rPr lang="en-US" altLang="zh-CN" dirty="0"/>
              <a:t>max_length-1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2"/>
            <a:r>
              <a:rPr lang="zh-CN" altLang="en-US" dirty="0"/>
              <a:t>输入：“床前明月”</a:t>
            </a:r>
            <a:endParaRPr lang="en-US" altLang="zh-CN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的输出目标</a:t>
            </a:r>
            <a:r>
              <a:rPr lang="en-US" altLang="zh-CN" dirty="0"/>
              <a:t>(y)</a:t>
            </a:r>
            <a:r>
              <a:rPr lang="zh-CN" altLang="en-US" dirty="0"/>
              <a:t>：</a:t>
            </a:r>
            <a:r>
              <a:rPr lang="en-US" altLang="zh-CN" dirty="0"/>
              <a:t>data_[1:,</a:t>
            </a:r>
            <a:r>
              <a:rPr lang="zh-CN" altLang="en-US" dirty="0"/>
              <a:t> </a:t>
            </a:r>
            <a:r>
              <a:rPr lang="en-US" altLang="zh-CN" dirty="0"/>
              <a:t>:],</a:t>
            </a:r>
            <a:r>
              <a:rPr lang="zh-CN" altLang="en-US" dirty="0"/>
              <a:t> 后</a:t>
            </a:r>
            <a:r>
              <a:rPr lang="en-US" altLang="zh-CN" dirty="0"/>
              <a:t>max_length-1</a:t>
            </a:r>
            <a:r>
              <a:rPr lang="zh-CN" altLang="en-US" dirty="0"/>
              <a:t>个字</a:t>
            </a:r>
            <a:endParaRPr lang="en-US" altLang="zh-CN" dirty="0"/>
          </a:p>
          <a:p>
            <a:pPr lvl="2"/>
            <a:r>
              <a:rPr lang="zh-CN" altLang="en-US" dirty="0"/>
              <a:t>预测：“</a:t>
            </a:r>
            <a:r>
              <a:rPr lang="zh-CN" altLang="en-CN" dirty="0"/>
              <a:t>前明月光</a:t>
            </a:r>
            <a:r>
              <a:rPr lang="zh-CN" altLang="en-US" dirty="0"/>
              <a:t>”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FF50576-FF19-3243-836D-97DD72F0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6922"/>
            <a:ext cx="8153400" cy="520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8003"/>
            <a:ext cx="9144000" cy="3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809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0FC9-91F9-F54F-BA78-949DA1F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模型构建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3279-8540-C347-9584-B3C7D37A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使用RNN进行诗歌生成</a:t>
            </a:r>
          </a:p>
          <a:p>
            <a:pPr lvl="1"/>
            <a:r>
              <a:rPr lang="zh-CN" altLang="en-US" dirty="0" smtClean="0"/>
              <a:t>预测</a:t>
            </a:r>
            <a:r>
              <a:rPr lang="zh-CN" altLang="en-US" dirty="0"/>
              <a:t>是一个多分类任务：</a:t>
            </a:r>
            <a:r>
              <a:rPr lang="zh-CN" altLang="en-CN" dirty="0"/>
              <a:t>分类数</a:t>
            </a:r>
            <a:r>
              <a:rPr lang="en-US" altLang="zh-CN" dirty="0"/>
              <a:t>=</a:t>
            </a:r>
            <a:r>
              <a:rPr lang="zh-CN" altLang="en-US" dirty="0"/>
              <a:t>字典大小（</a:t>
            </a:r>
            <a:r>
              <a:rPr lang="en-US" altLang="zh-CN" dirty="0" err="1"/>
              <a:t>len</a:t>
            </a:r>
            <a:r>
              <a:rPr lang="en-US" altLang="zh-CN" dirty="0"/>
              <a:t>(ix2word))</a:t>
            </a:r>
          </a:p>
          <a:p>
            <a:pPr lvl="2"/>
            <a:r>
              <a:rPr lang="zh-CN" altLang="en-US" dirty="0"/>
              <a:t>使用</a:t>
            </a:r>
            <a:r>
              <a:rPr lang="en-US" altLang="zh-CN" dirty="0" err="1"/>
              <a:t>nn.CrossEntropyLoss</a:t>
            </a:r>
            <a:endParaRPr lang="en-US" altLang="zh-CN" dirty="0"/>
          </a:p>
          <a:p>
            <a:pPr lvl="2"/>
            <a:r>
              <a:rPr lang="zh-CN" altLang="en-US" dirty="0"/>
              <a:t>注意</a:t>
            </a:r>
            <a:r>
              <a:rPr lang="en-US" altLang="zh-CN" dirty="0"/>
              <a:t>output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是否匹配！详见</a:t>
            </a:r>
            <a:r>
              <a:rPr lang="en-US" altLang="zh-CN" dirty="0"/>
              <a:t>train</a:t>
            </a:r>
            <a:r>
              <a:rPr lang="zh-CN" altLang="en-US" dirty="0"/>
              <a:t>函数注释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输入的两个参数</a:t>
            </a:r>
            <a:endParaRPr lang="en-US" altLang="zh-CN" dirty="0" smtClean="0"/>
          </a:p>
          <a:p>
            <a:pPr lvl="3"/>
            <a:r>
              <a:rPr lang="zh-CN" altLang="en-US" dirty="0">
                <a:solidFill>
                  <a:srgbClr val="FF0000"/>
                </a:solidFill>
              </a:rPr>
              <a:t>你</a:t>
            </a:r>
            <a:r>
              <a:rPr lang="zh-CN" altLang="en-US" dirty="0" smtClean="0">
                <a:solidFill>
                  <a:srgbClr val="FF0000"/>
                </a:solidFill>
              </a:rPr>
              <a:t>的预测的形状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(N, C, d)</a:t>
            </a:r>
          </a:p>
          <a:p>
            <a:pPr lvl="3"/>
            <a:r>
              <a:rPr lang="zh-CN" altLang="en-US" dirty="0" smtClean="0">
                <a:solidFill>
                  <a:srgbClr val="FF0000"/>
                </a:solidFill>
              </a:rPr>
              <a:t>标准答案的形状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(N, d)</a:t>
            </a:r>
          </a:p>
          <a:p>
            <a:pPr lvl="3"/>
            <a:endParaRPr lang="en-US" altLang="zh-CN" dirty="0"/>
          </a:p>
          <a:p>
            <a:pPr lvl="3"/>
            <a:r>
              <a:rPr lang="zh-CN" altLang="en-US" dirty="0" smtClean="0"/>
              <a:t>本程序中：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N=</a:t>
            </a:r>
            <a:r>
              <a:rPr lang="zh-CN" altLang="en-US" dirty="0" smtClean="0"/>
              <a:t>序列长度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C=</a:t>
            </a:r>
            <a:r>
              <a:rPr lang="zh-CN" altLang="en-US" dirty="0" smtClean="0"/>
              <a:t>类别数目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d=batch size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0843375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5355-FE7F-A84D-A5D3-8C2A6D41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CEC1-D933-3F4E-AE32-D67F06F1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334215" cy="3937000"/>
          </a:xfrm>
        </p:spPr>
        <p:txBody>
          <a:bodyPr/>
          <a:lstStyle/>
          <a:p>
            <a:r>
              <a:rPr lang="en-CN" dirty="0"/>
              <a:t>实现Poetry</a:t>
            </a:r>
            <a:r>
              <a:rPr lang="en-US" dirty="0"/>
              <a:t>Model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</a:p>
          <a:p>
            <a:pPr lvl="1"/>
            <a:r>
              <a:rPr lang="en-US" altLang="zh-CN" dirty="0"/>
              <a:t>f</a:t>
            </a:r>
            <a:r>
              <a:rPr lang="en-US" dirty="0"/>
              <a:t>orward</a:t>
            </a:r>
          </a:p>
          <a:p>
            <a:r>
              <a:rPr lang="en-CN" dirty="0"/>
              <a:t>推荐使用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83189-5B25-914F-8677-F3132566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8" y="934350"/>
            <a:ext cx="4909366" cy="3821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8141" y="2633197"/>
            <a:ext cx="2420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LSTM</a:t>
            </a:r>
            <a:r>
              <a:rPr lang="zh-CN" altLang="en-US" dirty="0" smtClean="0">
                <a:solidFill>
                  <a:srgbClr val="FF0000"/>
                </a:solidFill>
              </a:rPr>
              <a:t>对于序列建模的能力平均情况下比普通的</a:t>
            </a:r>
            <a:r>
              <a:rPr lang="en-US" altLang="zh-CN" dirty="0" smtClean="0">
                <a:solidFill>
                  <a:srgbClr val="FF0000"/>
                </a:solidFill>
              </a:rPr>
              <a:t>RNN</a:t>
            </a:r>
            <a:r>
              <a:rPr lang="zh-CN" altLang="en-US" dirty="0" smtClean="0">
                <a:solidFill>
                  <a:srgbClr val="FF0000"/>
                </a:solidFill>
              </a:rPr>
              <a:t>更强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两者的使用在</a:t>
            </a:r>
            <a:r>
              <a:rPr lang="en-US" altLang="zh-CN" dirty="0" err="1" smtClean="0">
                <a:solidFill>
                  <a:srgbClr val="FF0000"/>
                </a:solidFill>
              </a:rPr>
              <a:t>pytorch</a:t>
            </a:r>
            <a:r>
              <a:rPr lang="zh-CN" altLang="en-US" dirty="0" smtClean="0">
                <a:solidFill>
                  <a:srgbClr val="FF0000"/>
                </a:solidFill>
              </a:rPr>
              <a:t>里面非常类似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3919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7F1EAC-6684-4F41-AF67-FDAEB4C8A11C}"/>
              </a:ext>
            </a:extLst>
          </p:cNvPr>
          <p:cNvSpPr/>
          <p:nvPr/>
        </p:nvSpPr>
        <p:spPr>
          <a:xfrm>
            <a:off x="1398492" y="301005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81D53F-B95B-5941-A936-69F4664B9B57}"/>
                  </a:ext>
                </a:extLst>
              </p:cNvPr>
              <p:cNvSpPr/>
              <p:nvPr/>
            </p:nvSpPr>
            <p:spPr>
              <a:xfrm>
                <a:off x="1465025" y="189696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81D53F-B95B-5941-A936-69F4664B9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25" y="1896961"/>
                <a:ext cx="57522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DA75FE-691A-F54A-B899-01800F64F103}"/>
                  </a:ext>
                </a:extLst>
              </p:cNvPr>
              <p:cNvSpPr/>
              <p:nvPr/>
            </p:nvSpPr>
            <p:spPr>
              <a:xfrm>
                <a:off x="3058153" y="189696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DA75FE-691A-F54A-B899-01800F64F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53" y="1896961"/>
                <a:ext cx="58054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C8463D-F2D2-F645-9E1C-AF0FB28AFEF3}"/>
                  </a:ext>
                </a:extLst>
              </p:cNvPr>
              <p:cNvSpPr/>
              <p:nvPr/>
            </p:nvSpPr>
            <p:spPr>
              <a:xfrm>
                <a:off x="4779737" y="187029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C8463D-F2D2-F645-9E1C-AF0FB28AF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37" y="1870295"/>
                <a:ext cx="58054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2958CE-C068-BD4B-8133-A530EEB77A83}"/>
                  </a:ext>
                </a:extLst>
              </p:cNvPr>
              <p:cNvSpPr/>
              <p:nvPr/>
            </p:nvSpPr>
            <p:spPr>
              <a:xfrm>
                <a:off x="6389245" y="183981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2958CE-C068-BD4B-8133-A530EEB77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45" y="1839811"/>
                <a:ext cx="58054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>
            <a:extLst>
              <a:ext uri="{FF2B5EF4-FFF2-40B4-BE49-F238E27FC236}">
                <a16:creationId xmlns:a16="http://schemas.microsoft.com/office/drawing/2014/main" id="{EE4EA607-42E3-924C-B5F4-5D488A44BEB0}"/>
              </a:ext>
            </a:extLst>
          </p:cNvPr>
          <p:cNvSpPr/>
          <p:nvPr/>
        </p:nvSpPr>
        <p:spPr>
          <a:xfrm>
            <a:off x="1756900" y="227133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69CF89-26AA-CF49-82E4-6D903ACC3803}"/>
                  </a:ext>
                </a:extLst>
              </p:cNvPr>
              <p:cNvSpPr/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69CF89-26AA-CF49-82E4-6D903ACC3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89" y="2398911"/>
                <a:ext cx="575222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AE9F07-6D09-BD4B-A4DA-518C7913E17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59104" y="3183949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0E55B3-FECB-0A46-A197-17D61C65136B}"/>
                  </a:ext>
                </a:extLst>
              </p:cNvPr>
              <p:cNvSpPr/>
              <p:nvPr/>
            </p:nvSpPr>
            <p:spPr>
              <a:xfrm>
                <a:off x="2324539" y="2825393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0E55B3-FECB-0A46-A197-17D61C651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9" y="2825393"/>
                <a:ext cx="669799" cy="381515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0F4982-68DF-1043-961A-F2F2F46A9D3C}"/>
              </a:ext>
            </a:extLst>
          </p:cNvPr>
          <p:cNvSpPr/>
          <p:nvPr/>
        </p:nvSpPr>
        <p:spPr>
          <a:xfrm>
            <a:off x="298524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28286E-8BFE-FC47-AEC0-5E333169B48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845858" y="3194725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00A2FE-F62B-2544-B96C-A0D663FCCA91}"/>
                  </a:ext>
                </a:extLst>
              </p:cNvPr>
              <p:cNvSpPr/>
              <p:nvPr/>
            </p:nvSpPr>
            <p:spPr>
              <a:xfrm>
                <a:off x="3911293" y="2836169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00A2FE-F62B-2544-B96C-A0D663FCC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3" y="2836169"/>
                <a:ext cx="669799" cy="381515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B6C0189F-1FD8-2840-B284-919C49320E65}"/>
              </a:ext>
            </a:extLst>
          </p:cNvPr>
          <p:cNvSpPr/>
          <p:nvPr/>
        </p:nvSpPr>
        <p:spPr>
          <a:xfrm>
            <a:off x="318661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79FBE4-613F-E14B-A2D4-D00F4B73735C}"/>
                  </a:ext>
                </a:extLst>
              </p:cNvPr>
              <p:cNvSpPr/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79FBE4-613F-E14B-A2D4-D00F4B737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501" y="2419751"/>
                <a:ext cx="58054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B3F13D4-06C5-FF4C-AE02-182538A06577}"/>
              </a:ext>
            </a:extLst>
          </p:cNvPr>
          <p:cNvSpPr/>
          <p:nvPr/>
        </p:nvSpPr>
        <p:spPr>
          <a:xfrm>
            <a:off x="4572796" y="3020835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F9A1F-7F68-1A43-ADA3-DE694CBE3113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5433408" y="3183679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75E171-6D2E-C745-AD70-DBF179EFDBC9}"/>
                  </a:ext>
                </a:extLst>
              </p:cNvPr>
              <p:cNvSpPr/>
              <p:nvPr/>
            </p:nvSpPr>
            <p:spPr>
              <a:xfrm>
                <a:off x="5498843" y="2836169"/>
                <a:ext cx="66979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75E171-6D2E-C745-AD70-DBF179EFD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43" y="2836169"/>
                <a:ext cx="669799" cy="381515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32FCBBF4-C48F-6B4A-9B36-607AB47EDF4A}"/>
              </a:ext>
            </a:extLst>
          </p:cNvPr>
          <p:cNvSpPr/>
          <p:nvPr/>
        </p:nvSpPr>
        <p:spPr>
          <a:xfrm>
            <a:off x="4774162" y="2292174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A0C905-DC48-E448-ACE7-4F2FCB0970B7}"/>
                  </a:ext>
                </a:extLst>
              </p:cNvPr>
              <p:cNvSpPr/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A0C905-DC48-E448-ACE7-4F2FCB097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51" y="2419751"/>
                <a:ext cx="58054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2F47782-8146-DB4D-BE04-11BAC82A5943}"/>
              </a:ext>
            </a:extLst>
          </p:cNvPr>
          <p:cNvSpPr/>
          <p:nvPr/>
        </p:nvSpPr>
        <p:spPr>
          <a:xfrm>
            <a:off x="6382871" y="3009789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C9C0B458-1187-6145-9CA6-5AE0923D0175}"/>
              </a:ext>
            </a:extLst>
          </p:cNvPr>
          <p:cNvSpPr/>
          <p:nvPr/>
        </p:nvSpPr>
        <p:spPr>
          <a:xfrm>
            <a:off x="6590611" y="2251338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41D7E-5A5C-4942-A865-B96F3FF12445}"/>
                  </a:ext>
                </a:extLst>
              </p:cNvPr>
              <p:cNvSpPr/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541D7E-5A5C-4942-A865-B96F3FF12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500" y="2378915"/>
                <a:ext cx="580544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543EDD01-D9C1-6144-8CEF-E2714D0A3AB0}"/>
              </a:ext>
            </a:extLst>
          </p:cNvPr>
          <p:cNvSpPr/>
          <p:nvPr/>
        </p:nvSpPr>
        <p:spPr>
          <a:xfrm>
            <a:off x="2339792" y="1972426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7A04A11-C3D1-CD42-B0B5-A5F9CD8F187C}"/>
              </a:ext>
            </a:extLst>
          </p:cNvPr>
          <p:cNvSpPr/>
          <p:nvPr/>
        </p:nvSpPr>
        <p:spPr>
          <a:xfrm>
            <a:off x="3926538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B57987A-FE20-5447-895D-3AC9D3570DA4}"/>
              </a:ext>
            </a:extLst>
          </p:cNvPr>
          <p:cNvSpPr/>
          <p:nvPr/>
        </p:nvSpPr>
        <p:spPr>
          <a:xfrm>
            <a:off x="5728450" y="1972425"/>
            <a:ext cx="573741" cy="22411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4F08245-E4BF-0743-BBF4-6CE91AAAF7AA}"/>
              </a:ext>
            </a:extLst>
          </p:cNvPr>
          <p:cNvSpPr/>
          <p:nvPr/>
        </p:nvSpPr>
        <p:spPr>
          <a:xfrm>
            <a:off x="1779424" y="337138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7418578-93B2-CD41-8AB2-F91A57343449}"/>
              </a:ext>
            </a:extLst>
          </p:cNvPr>
          <p:cNvSpPr/>
          <p:nvPr/>
        </p:nvSpPr>
        <p:spPr>
          <a:xfrm>
            <a:off x="320913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FD08C66E-8149-4F42-87F8-739E34958909}"/>
              </a:ext>
            </a:extLst>
          </p:cNvPr>
          <p:cNvSpPr/>
          <p:nvPr/>
        </p:nvSpPr>
        <p:spPr>
          <a:xfrm>
            <a:off x="4796686" y="3392221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48E846E0-5A10-734C-8C04-C1EA81B59E43}"/>
              </a:ext>
            </a:extLst>
          </p:cNvPr>
          <p:cNvSpPr/>
          <p:nvPr/>
        </p:nvSpPr>
        <p:spPr>
          <a:xfrm>
            <a:off x="6613135" y="3351385"/>
            <a:ext cx="161544" cy="6902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62C331-B47D-6843-81BC-DC0D49D9C839}"/>
              </a:ext>
            </a:extLst>
          </p:cNvPr>
          <p:cNvSpPr/>
          <p:nvPr/>
        </p:nvSpPr>
        <p:spPr>
          <a:xfrm>
            <a:off x="1374877" y="4078220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CBBC8D-5FB5-C14E-831C-11CF5F4E7FE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235489" y="4252110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A0403C-59C4-8F4F-BD7D-46081DBAD98F}"/>
                  </a:ext>
                </a:extLst>
              </p:cNvPr>
              <p:cNvSpPr/>
              <p:nvPr/>
            </p:nvSpPr>
            <p:spPr>
              <a:xfrm>
                <a:off x="2300924" y="3893554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A0403C-59C4-8F4F-BD7D-46081DBAD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24" y="3893554"/>
                <a:ext cx="675120" cy="381515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6483E0-D522-4E48-997A-986D507B9772}"/>
              </a:ext>
            </a:extLst>
          </p:cNvPr>
          <p:cNvSpPr/>
          <p:nvPr/>
        </p:nvSpPr>
        <p:spPr>
          <a:xfrm>
            <a:off x="2961631" y="4088996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A6DFBA-999B-EF41-B520-8E602F5148BA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822243" y="4262886"/>
            <a:ext cx="654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9BEA2A8-1CF2-DD43-9D36-2F4FD23B1596}"/>
                  </a:ext>
                </a:extLst>
              </p:cNvPr>
              <p:cNvSpPr/>
              <p:nvPr/>
            </p:nvSpPr>
            <p:spPr>
              <a:xfrm>
                <a:off x="3887678" y="3904330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9BEA2A8-1CF2-DD43-9D36-2F4FD23B1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78" y="3904330"/>
                <a:ext cx="675120" cy="381515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63CCEF6-9CEC-2E4D-A79C-95448A3D4EA2}"/>
              </a:ext>
            </a:extLst>
          </p:cNvPr>
          <p:cNvSpPr/>
          <p:nvPr/>
        </p:nvSpPr>
        <p:spPr>
          <a:xfrm>
            <a:off x="4549181" y="4088996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153B3F-0ACE-F448-808B-32B81314C1FA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5409793" y="4251840"/>
            <a:ext cx="949463" cy="1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9234DD-5B0E-9F45-9E19-59137C596FE4}"/>
                  </a:ext>
                </a:extLst>
              </p:cNvPr>
              <p:cNvSpPr/>
              <p:nvPr/>
            </p:nvSpPr>
            <p:spPr>
              <a:xfrm>
                <a:off x="5475228" y="3904330"/>
                <a:ext cx="6751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19234DD-5B0E-9F45-9E19-59137C596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228" y="3904330"/>
                <a:ext cx="675120" cy="381515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8969243-CCC7-5E4F-97E1-5DBCD2F4AACE}"/>
              </a:ext>
            </a:extLst>
          </p:cNvPr>
          <p:cNvSpPr/>
          <p:nvPr/>
        </p:nvSpPr>
        <p:spPr>
          <a:xfrm>
            <a:off x="6359256" y="4077950"/>
            <a:ext cx="860612" cy="34777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95589284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input: 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为（序列长度，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embedding_size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1"/>
            <a:r>
              <a:rPr lang="en-US" altLang="zh-CN" dirty="0"/>
              <a:t>output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隐状态向量</a:t>
            </a:r>
            <a:r>
              <a:rPr lang="en-US" altLang="zh-CN" dirty="0"/>
              <a:t>h</a:t>
            </a:r>
            <a:r>
              <a:rPr lang="zh-CN" altLang="en-US" dirty="0"/>
              <a:t>组成的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一个</a:t>
            </a:r>
            <a:r>
              <a:rPr lang="en-US" altLang="zh-CN" dirty="0"/>
              <a:t>shape</a:t>
            </a:r>
            <a:r>
              <a:rPr lang="zh-CN" altLang="en-US" dirty="0"/>
              <a:t>为（序列长度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zh-CN" altLang="en-US" dirty="0"/>
              <a:t>）的</a:t>
            </a:r>
            <a:r>
              <a:rPr lang="en-US" altLang="zh-CN" dirty="0"/>
              <a:t>tensor</a:t>
            </a:r>
          </a:p>
          <a:p>
            <a:pPr lvl="2"/>
            <a:r>
              <a:rPr lang="zh-CN" altLang="en-US" dirty="0"/>
              <a:t>只包含最上</a:t>
            </a:r>
            <a:endParaRPr lang="en-US" altLang="zh-CN" dirty="0"/>
          </a:p>
          <a:p>
            <a:endParaRPr lang="en-US" altLang="zh-CN" dirty="0"/>
          </a:p>
          <a:p>
            <a:endParaRPr lang="en-C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5B33FD5-D732-4C42-8A18-91611C41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92" y="1247258"/>
            <a:ext cx="5157594" cy="1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275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en-US" altLang="zh-CN" dirty="0" err="1"/>
              <a:t>last_hidden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LSTM</a:t>
            </a:r>
            <a:r>
              <a:rPr lang="zh-CN" altLang="en-US" dirty="0"/>
              <a:t>输出（</a:t>
            </a:r>
            <a:r>
              <a:rPr lang="en-US" altLang="zh-CN" dirty="0" err="1"/>
              <a:t>h_t</a:t>
            </a:r>
            <a:r>
              <a:rPr lang="zh-CN" altLang="en-US" dirty="0"/>
              <a:t>，</a:t>
            </a:r>
            <a:r>
              <a:rPr lang="en-US" altLang="zh-CN" dirty="0" err="1"/>
              <a:t>c_t</a:t>
            </a:r>
            <a:r>
              <a:rPr lang="zh-CN" altLang="en-US" dirty="0"/>
              <a:t>），分别为隐状态向量和长时记忆单元向量组成的</a:t>
            </a:r>
            <a:r>
              <a:rPr lang="en-US" altLang="zh-CN" dirty="0"/>
              <a:t>tensor</a:t>
            </a:r>
            <a:r>
              <a:rPr lang="zh-CN" altLang="en-US" dirty="0"/>
              <a:t>，维度为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batch_size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hidden_size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99BDA-24B5-8A40-AE71-1B4A7BE6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6" y="2352906"/>
            <a:ext cx="7888940" cy="22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5718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A063-B696-F74C-9274-6D8E5B84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模型构建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3838-A1FD-7943-A51F-019F95A2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LSTM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 smtClean="0"/>
              <a:t>标准调用模式 </a:t>
            </a:r>
            <a:r>
              <a:rPr lang="en-US" altLang="zh-CN" dirty="0" smtClean="0"/>
              <a:t>(</a:t>
            </a:r>
            <a:r>
              <a:rPr lang="zh-CN" altLang="en-US" dirty="0" smtClean="0"/>
              <a:t>输入一定有三个维度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7261"/>
            <a:ext cx="8077900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7115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C4CB-8DEB-AE46-86CC-F4DAD48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模型训练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4BC2-469B-9B49-8858-243B8125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模型训练时间较长</a:t>
            </a:r>
            <a:r>
              <a:rPr lang="zh-CN" altLang="en-US" dirty="0"/>
              <a:t>，每隔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将当前模型保存到</a:t>
            </a:r>
            <a:r>
              <a:rPr lang="en-US" altLang="zh-CN" dirty="0" err="1"/>
              <a:t>self.model_save_path</a:t>
            </a:r>
            <a:r>
              <a:rPr lang="zh-CN" altLang="en-US" dirty="0"/>
              <a:t>路径下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58027-849A-8C42-98B9-5D22DAC0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15" y="1618355"/>
            <a:ext cx="6788770" cy="1634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E5FD1-2D92-474B-8B12-BBA9B2DF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7542"/>
            <a:ext cx="9144000" cy="13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1647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C4CB-8DEB-AE46-86CC-F4DAD48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模型训练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74BC2-469B-9B49-8858-243B8125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可以使用</a:t>
            </a:r>
            <a:r>
              <a:rPr lang="en-US" altLang="zh-CN" dirty="0"/>
              <a:t>_</a:t>
            </a:r>
            <a:r>
              <a:rPr lang="en-US" altLang="zh-CN" dirty="0" err="1"/>
              <a:t>load_model</a:t>
            </a:r>
            <a:r>
              <a:rPr lang="zh-CN" altLang="en-US" dirty="0"/>
              <a:t>函数读取训练了指定</a:t>
            </a:r>
            <a:r>
              <a:rPr lang="en-US" altLang="zh-CN" dirty="0"/>
              <a:t>epoch</a:t>
            </a:r>
            <a:r>
              <a:rPr lang="zh-CN" altLang="en-US" dirty="0"/>
              <a:t>的模型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CN" dirty="0"/>
              <a:t>模型训练和调试时</a:t>
            </a:r>
            <a:r>
              <a:rPr lang="zh-CN" altLang="en-US" dirty="0"/>
              <a:t>：</a:t>
            </a:r>
            <a:endParaRPr lang="en-CN" dirty="0"/>
          </a:p>
          <a:p>
            <a:pPr lvl="1"/>
            <a:r>
              <a:rPr lang="en-CN" dirty="0"/>
              <a:t>运行一个训练程序</a:t>
            </a:r>
          </a:p>
          <a:p>
            <a:pPr lvl="2"/>
            <a:r>
              <a:rPr lang="en-CN" dirty="0"/>
              <a:t>每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保存一个模型文件</a:t>
            </a:r>
            <a:endParaRPr lang="en-US" altLang="zh-CN" dirty="0"/>
          </a:p>
          <a:p>
            <a:pPr lvl="1"/>
            <a:r>
              <a:rPr lang="en-US" dirty="0" err="1"/>
              <a:t>编写和运行一个测试程序</a:t>
            </a:r>
            <a:endParaRPr lang="en-US" dirty="0"/>
          </a:p>
          <a:p>
            <a:pPr lvl="2"/>
            <a:r>
              <a:rPr lang="en-US" dirty="0" err="1"/>
              <a:t>读取不同epoch保存的模型进行测试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7AA5-76AE-204E-BB9A-CBFCFB48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3007"/>
            <a:ext cx="8229600" cy="9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415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FBA9-88DC-9041-8B78-E00817C5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A7E6-1DC3-EF42-BD5A-D8965D39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可以在选项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ja-JP" altLang="en-US"/>
              <a:t>基于</a:t>
            </a:r>
            <a:r>
              <a:rPr lang="en-US" dirty="0"/>
              <a:t>RNN</a:t>
            </a:r>
            <a:r>
              <a:rPr lang="ja-JP" altLang="en-US"/>
              <a:t>的古诗词生成</a:t>
            </a:r>
            <a:r>
              <a:rPr lang="zh-CN" altLang="en-US" dirty="0"/>
              <a:t>和选项</a:t>
            </a:r>
            <a:r>
              <a:rPr lang="en-US" altLang="zh-CN" dirty="0"/>
              <a:t>2</a:t>
            </a:r>
            <a:r>
              <a:rPr lang="zh-CN" altLang="en-US" dirty="0"/>
              <a:t>：图像分类两个大作业中</a:t>
            </a:r>
            <a:r>
              <a:rPr lang="zh-CN" altLang="en-US" b="1" dirty="0"/>
              <a:t>任选一个</a:t>
            </a:r>
            <a:r>
              <a:rPr lang="zh-CN" altLang="en-US" dirty="0"/>
              <a:t>完成</a:t>
            </a:r>
            <a:endParaRPr lang="en-US" altLang="zh-CN" dirty="0"/>
          </a:p>
          <a:p>
            <a:r>
              <a:rPr lang="zh-CN" altLang="en-US" dirty="0"/>
              <a:t>在完成大作业的基础上，可以使用华为云</a:t>
            </a:r>
            <a:r>
              <a:rPr lang="en-US" altLang="zh-CN" dirty="0"/>
              <a:t>GPU</a:t>
            </a:r>
            <a:r>
              <a:rPr lang="zh-CN" altLang="en-US" dirty="0"/>
              <a:t>加速训练</a:t>
            </a:r>
            <a:endParaRPr lang="en-US" altLang="zh-CN" dirty="0"/>
          </a:p>
          <a:p>
            <a:r>
              <a:rPr lang="zh-CN" altLang="en-US" dirty="0"/>
              <a:t>需要撰写一个实验报告，介绍以下内容：</a:t>
            </a:r>
            <a:endParaRPr lang="en-US" altLang="zh-CN" dirty="0"/>
          </a:p>
          <a:p>
            <a:pPr lvl="1"/>
            <a:r>
              <a:rPr lang="zh-CN" altLang="en-US" dirty="0"/>
              <a:t>完成作业要求的具体步骤</a:t>
            </a:r>
            <a:endParaRPr lang="en-US" altLang="zh-CN" dirty="0"/>
          </a:p>
          <a:p>
            <a:pPr lvl="1"/>
            <a:r>
              <a:rPr lang="en-CN" dirty="0"/>
              <a:t>模型设计</a:t>
            </a:r>
            <a:r>
              <a:rPr lang="zh-CN" altLang="en-US" dirty="0"/>
              <a:t>、</a:t>
            </a:r>
            <a:r>
              <a:rPr lang="en-CN" dirty="0"/>
              <a:t>训练</a:t>
            </a:r>
            <a:r>
              <a:rPr lang="zh-CN" altLang="en-US" dirty="0"/>
              <a:t>和测试中</a:t>
            </a:r>
            <a:r>
              <a:rPr lang="zh-CN" altLang="en-US" b="1" dirty="0"/>
              <a:t>你</a:t>
            </a:r>
            <a:r>
              <a:rPr lang="zh-CN" altLang="en-US" dirty="0"/>
              <a:t>考虑了哪些因素，如：</a:t>
            </a:r>
            <a:endParaRPr lang="en-US" altLang="zh-CN" dirty="0"/>
          </a:p>
          <a:p>
            <a:pPr lvl="2"/>
            <a:r>
              <a:rPr lang="zh-CN" altLang="en-US" dirty="0"/>
              <a:t>如何设计模型结构</a:t>
            </a:r>
            <a:endParaRPr lang="en-US" altLang="zh-CN" dirty="0"/>
          </a:p>
          <a:p>
            <a:pPr lvl="2"/>
            <a:r>
              <a:rPr lang="zh-CN" altLang="en-US" dirty="0"/>
              <a:t>如何选择学习率、迭代次数等参数</a:t>
            </a:r>
            <a:endParaRPr lang="en-US" altLang="zh-CN" dirty="0"/>
          </a:p>
          <a:p>
            <a:pPr lvl="2"/>
            <a:r>
              <a:rPr lang="zh-CN" altLang="en-US" dirty="0"/>
              <a:t>如何对模型进行调试</a:t>
            </a:r>
            <a:endParaRPr lang="en-US" altLang="zh-CN" dirty="0"/>
          </a:p>
          <a:p>
            <a:pPr lvl="2"/>
            <a:r>
              <a:rPr lang="zh-CN" altLang="en-US" dirty="0"/>
              <a:t>如何提升模型训练效率</a:t>
            </a:r>
            <a:endParaRPr lang="en-US" altLang="zh-CN" dirty="0"/>
          </a:p>
          <a:p>
            <a:pPr lvl="3"/>
            <a:r>
              <a:rPr lang="zh-CN" altLang="en-US" dirty="0"/>
              <a:t>如何使用</a:t>
            </a:r>
            <a:r>
              <a:rPr lang="en-US" altLang="zh-CN" dirty="0"/>
              <a:t>GPU</a:t>
            </a:r>
            <a:r>
              <a:rPr lang="zh-CN" altLang="en-US" dirty="0"/>
              <a:t>加速计算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89161297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7B25-0104-A542-971B-4FDE4D84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模型测试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72AC-156E-754A-B2E3-B8B1BA3F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实现test函数</a:t>
            </a:r>
          </a:p>
          <a:p>
            <a:pPr lvl="1"/>
            <a:r>
              <a:rPr lang="en-CN" dirty="0"/>
              <a:t>给定start</a:t>
            </a:r>
            <a:r>
              <a:rPr lang="en-US" altLang="zh-CN" dirty="0"/>
              <a:t>_words</a:t>
            </a:r>
            <a:r>
              <a:rPr lang="zh-CN" altLang="en-US" dirty="0"/>
              <a:t>中包含的字符串作为一首诗的开头</a:t>
            </a:r>
            <a:endParaRPr lang="en-US" altLang="zh-CN" dirty="0"/>
          </a:p>
          <a:p>
            <a:pPr lvl="1"/>
            <a:r>
              <a:rPr lang="zh-CN" altLang="en-US" dirty="0"/>
              <a:t>依次用循环方式调用</a:t>
            </a:r>
            <a:r>
              <a:rPr lang="en-US" altLang="zh-CN" dirty="0" err="1"/>
              <a:t>self.model</a:t>
            </a:r>
            <a:r>
              <a:rPr lang="zh-CN" altLang="en-US" dirty="0"/>
              <a:t>，生成下一个字加入到结果中</a:t>
            </a:r>
            <a:endParaRPr lang="en-US" altLang="zh-CN" dirty="0"/>
          </a:p>
          <a:p>
            <a:pPr lvl="1"/>
            <a:r>
              <a:rPr lang="en-CN" dirty="0"/>
              <a:t>直到生成代表一首诗的结尾</a:t>
            </a:r>
            <a:r>
              <a:rPr lang="en-US" altLang="zh-CN" dirty="0"/>
              <a:t>&lt;EOP&gt;</a:t>
            </a:r>
            <a:r>
              <a:rPr lang="zh-CN" altLang="en-US" dirty="0"/>
              <a:t>特殊符号为止</a:t>
            </a:r>
            <a:endParaRPr lang="en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DD31A-ADB5-444F-AB2C-DADB89B4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64" y="2230038"/>
            <a:ext cx="5409271" cy="25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10940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7B25-0104-A542-971B-4FDE4D84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模型测试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72AC-156E-754A-B2E3-B8B1BA3F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</a:t>
            </a:r>
            <a:r>
              <a:rPr lang="en-US" dirty="0"/>
              <a:t> </a:t>
            </a:r>
            <a:r>
              <a:rPr lang="en-US" dirty="0" err="1"/>
              <a:t>acrostic_test</a:t>
            </a:r>
            <a:r>
              <a:rPr lang="en-US" dirty="0"/>
              <a:t> </a:t>
            </a:r>
            <a:r>
              <a:rPr lang="en-CN" dirty="0"/>
              <a:t>函数</a:t>
            </a:r>
            <a:r>
              <a:rPr lang="zh-CN" altLang="en-US" dirty="0"/>
              <a:t>，生成藏头诗</a:t>
            </a:r>
            <a:endParaRPr lang="en-CN" dirty="0"/>
          </a:p>
          <a:p>
            <a:pPr lvl="1"/>
            <a:r>
              <a:rPr lang="en-CN" dirty="0"/>
              <a:t>给定start</a:t>
            </a:r>
            <a:r>
              <a:rPr lang="en-US" altLang="zh-CN" dirty="0"/>
              <a:t>_words</a:t>
            </a:r>
            <a:r>
              <a:rPr lang="zh-CN" altLang="en-US" dirty="0"/>
              <a:t>中包含的字符串作为一首诗中每句话的开头</a:t>
            </a:r>
            <a:endParaRPr lang="en-US" altLang="zh-CN" dirty="0"/>
          </a:p>
          <a:p>
            <a:pPr lvl="1"/>
            <a:r>
              <a:rPr lang="zh-CN" altLang="en-US" dirty="0"/>
              <a:t>依次用循环方式调用</a:t>
            </a:r>
            <a:r>
              <a:rPr lang="en-US" altLang="zh-CN" dirty="0" err="1"/>
              <a:t>self.model</a:t>
            </a:r>
            <a:r>
              <a:rPr lang="zh-CN" altLang="en-US" dirty="0"/>
              <a:t>，生成下一个字加入到结果中</a:t>
            </a:r>
            <a:endParaRPr lang="en-US" altLang="zh-CN" dirty="0"/>
          </a:p>
          <a:p>
            <a:pPr lvl="1"/>
            <a:r>
              <a:rPr lang="en-CN" dirty="0"/>
              <a:t>如果生成了代表句子结尾的标点符号</a:t>
            </a:r>
            <a:r>
              <a:rPr lang="zh-CN" altLang="en-US" dirty="0"/>
              <a:t>（。！？），则将</a:t>
            </a:r>
            <a:r>
              <a:rPr lang="en-US" altLang="zh-CN" dirty="0" err="1"/>
              <a:t>start_words</a:t>
            </a:r>
            <a:r>
              <a:rPr lang="zh-CN" altLang="en-US" dirty="0"/>
              <a:t>中一个词添加在标点符号后，输入</a:t>
            </a:r>
            <a:r>
              <a:rPr lang="en-US" altLang="zh-CN" dirty="0" err="1"/>
              <a:t>self.model</a:t>
            </a:r>
            <a:r>
              <a:rPr lang="zh-CN" altLang="en-US" dirty="0"/>
              <a:t>继续生成</a:t>
            </a:r>
            <a:endParaRPr lang="en-CN" dirty="0"/>
          </a:p>
          <a:p>
            <a:pPr lvl="1"/>
            <a:r>
              <a:rPr lang="en-CN" dirty="0"/>
              <a:t>直到start</a:t>
            </a:r>
            <a:r>
              <a:rPr lang="en-US" altLang="zh-CN" dirty="0"/>
              <a:t>_words</a:t>
            </a:r>
            <a:r>
              <a:rPr lang="zh-CN" altLang="en-US" dirty="0"/>
              <a:t>中每个字都被添加到诗句的开头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45A6D-27AD-CD41-99C0-5EE2F62A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62" y="2827639"/>
            <a:ext cx="4946805" cy="23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58314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其他需要注意的地方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拿到具体的数值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如何拿到一个预测中最大的索引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0" y="1279962"/>
            <a:ext cx="2400508" cy="1249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69" y="3185964"/>
            <a:ext cx="4846740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6378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附录：梯度消失和梯度爆炸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F022C50D-EF63-6C4A-9A2D-154E83EF3E7E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0960-13E0-A144-B13D-60086016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回顾</a:t>
            </a:r>
            <a:r>
              <a:rPr lang="zh-CN" altLang="en-US" dirty="0"/>
              <a:t>：循环神经网络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961B-9BC3-3A49-937C-3857DCCF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优点</a:t>
            </a:r>
            <a:r>
              <a:rPr lang="zh-CN" altLang="en-US" dirty="0"/>
              <a:t>：</a:t>
            </a:r>
            <a:endParaRPr lang="en-US" altLang="ja-JP" dirty="0"/>
          </a:p>
          <a:p>
            <a:pPr lvl="1"/>
            <a:r>
              <a:rPr lang="ja-JP" altLang="en-US"/>
              <a:t>可以处理任意长度的输入</a:t>
            </a:r>
            <a:endParaRPr lang="en-US" altLang="ja-JP" dirty="0"/>
          </a:p>
          <a:p>
            <a:pPr lvl="1"/>
            <a:r>
              <a:rPr lang="ja-JP" altLang="en-US"/>
              <a:t>当前时间的计算可以利用之前的信息</a:t>
            </a:r>
            <a:endParaRPr lang="en-US" altLang="ja-JP" dirty="0"/>
          </a:p>
          <a:p>
            <a:pPr lvl="1"/>
            <a:r>
              <a:rPr lang="ja-JP" altLang="en-US"/>
              <a:t>模型大小并不随输入的长度变化</a:t>
            </a:r>
            <a:endParaRPr lang="en-US" altLang="ja-JP" dirty="0"/>
          </a:p>
          <a:p>
            <a:r>
              <a:rPr lang="ja-JP" altLang="en-US"/>
              <a:t>缺点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循环计算不利于并行计算</a:t>
            </a:r>
            <a:endParaRPr lang="en-US" altLang="ja-JP" dirty="0"/>
          </a:p>
          <a:p>
            <a:pPr lvl="2"/>
            <a:r>
              <a:rPr lang="ja-JP" altLang="en-US"/>
              <a:t>训练速度较慢</a:t>
            </a:r>
            <a:endParaRPr lang="en-US" altLang="ja-JP" dirty="0"/>
          </a:p>
          <a:p>
            <a:pPr lvl="1"/>
            <a:r>
              <a:rPr lang="ja-JP" altLang="en-US"/>
              <a:t>不能够很好处理长序列</a:t>
            </a:r>
            <a:endParaRPr lang="en-US" altLang="ja-JP" dirty="0"/>
          </a:p>
          <a:p>
            <a:pPr lvl="2"/>
            <a:r>
              <a:rPr lang="ja-JP" altLang="en-US"/>
              <a:t>存在信息</a:t>
            </a:r>
            <a:r>
              <a:rPr lang="zh-CN" altLang="en-US" dirty="0"/>
              <a:t>“</a:t>
            </a:r>
            <a:r>
              <a:rPr lang="ja-JP" altLang="en-US"/>
              <a:t>遗忘</a:t>
            </a:r>
            <a:r>
              <a:rPr lang="zh-CN" altLang="en-US" dirty="0"/>
              <a:t>”</a:t>
            </a:r>
            <a:r>
              <a:rPr lang="ja-JP" altLang="en-US"/>
              <a:t>的情况</a:t>
            </a:r>
            <a:endParaRPr lang="en-US" altLang="ja-JP" dirty="0"/>
          </a:p>
          <a:p>
            <a:pPr lvl="1"/>
            <a:endParaRPr lang="en-US" altLang="ja-JP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24F9-C657-B144-AD5B-37BFF4D0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36" y="2964043"/>
            <a:ext cx="2613379" cy="200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D4E7C-5A1B-CB44-8CDE-5E0CB1AF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75" y="819150"/>
            <a:ext cx="2362699" cy="18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2254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0576-1C92-F34E-A190-856E56FC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循环神经网络的梯度是如何计算的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/>
              <a:t>pyTorch</a:t>
            </a:r>
            <a:r>
              <a:rPr lang="zh-CN" altLang="en-US" dirty="0"/>
              <a:t>自动求导计算的</a:t>
            </a:r>
            <a:endParaRPr lang="en-US" altLang="zh-CN" dirty="0"/>
          </a:p>
          <a:p>
            <a:pPr lvl="1"/>
            <a:r>
              <a:rPr lang="zh-CN" altLang="en-US" dirty="0"/>
              <a:t>不需要手工实现梯度计算，但需要理解原理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873A2-ABA0-4F42-9ADB-C30A3F57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73" y="1999374"/>
            <a:ext cx="6272372" cy="2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3278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en-CN" dirty="0"/>
                  <a:t>例如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D873A2-ABA0-4F42-9ADB-C30A3F57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673" y="1999374"/>
            <a:ext cx="6272372" cy="2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5373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pPr lvl="1"/>
                <a:r>
                  <a:rPr lang="zh-CN" altLang="en-US" dirty="0"/>
                  <a:t>链式法则！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4E61F9-881C-1649-BBE2-1F3F2D61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39" y="1914075"/>
            <a:ext cx="6493267" cy="2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4746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4093-284D-FE44-BCA9-3129B7C0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回顾：循环神经网络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循环神经网络的梯度是如何计算的</a:t>
                </a:r>
                <a:r>
                  <a:rPr lang="zh-CN" altLang="en-US" dirty="0"/>
                  <a:t>？</a:t>
                </a:r>
                <a:endParaRPr lang="en-CN" dirty="0"/>
              </a:p>
              <a:p>
                <a:pPr lvl="1"/>
                <a:r>
                  <a:rPr lang="zh-CN" altLang="en-US" dirty="0"/>
                  <a:t>链式法则！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F0576-1C92-F34E-A190-856E56FC6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762661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ja-JP" altLang="en-US"/>
              <a:t>基于</a:t>
            </a:r>
            <a:r>
              <a:rPr lang="en-US" dirty="0"/>
              <a:t>RNN</a:t>
            </a:r>
            <a:r>
              <a:rPr lang="ja-JP" altLang="en-US"/>
              <a:t>的古诗词生成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599A-2A4D-334E-A97D-3ECE2B1C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实现一个基于RNN的古诗词生成模型</a:t>
            </a:r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实现PoetryModel类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：基于古诗词数据集，完成</a:t>
            </a:r>
            <a:r>
              <a:rPr lang="en-US" altLang="zh-CN" dirty="0" err="1"/>
              <a:t>PoetryModel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模型测试：分别实现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 err="1"/>
              <a:t>acrostic_test</a:t>
            </a:r>
            <a:r>
              <a:rPr lang="zh-CN" altLang="en-US" dirty="0"/>
              <a:t>函数，完成诗歌补完和藏头诗生成</a:t>
            </a:r>
            <a:endParaRPr lang="en-US" altLang="zh-CN" dirty="0"/>
          </a:p>
          <a:p>
            <a:r>
              <a:rPr lang="en-CN" dirty="0"/>
              <a:t>提示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在完整数据上训练模型耗时较长</a:t>
            </a:r>
          </a:p>
          <a:p>
            <a:pPr lvl="2"/>
            <a:r>
              <a:rPr lang="en-CN" dirty="0"/>
              <a:t>使用一部分数据</a:t>
            </a:r>
            <a:r>
              <a:rPr lang="zh-CN" altLang="en-US" dirty="0"/>
              <a:t>（如前</a:t>
            </a:r>
            <a:r>
              <a:rPr lang="en-US" altLang="zh-CN" dirty="0"/>
              <a:t>1000</a:t>
            </a:r>
            <a:r>
              <a:rPr lang="zh-CN" altLang="en-US" dirty="0"/>
              <a:t>首诗歌）进行调试</a:t>
            </a:r>
            <a:endParaRPr lang="en-US" altLang="zh-CN" dirty="0"/>
          </a:p>
          <a:p>
            <a:pPr lvl="2"/>
            <a:r>
              <a:rPr lang="zh-CN" altLang="en-US" dirty="0"/>
              <a:t>后续使用华为云</a:t>
            </a:r>
            <a:r>
              <a:rPr lang="en-US" altLang="zh-CN" dirty="0"/>
              <a:t>GPU</a:t>
            </a:r>
            <a:r>
              <a:rPr lang="zh-CN" altLang="en-US" dirty="0"/>
              <a:t>加速训练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06059978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D93F-7C2A-9D43-86D6-3DB45D9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</a:t>
            </a:r>
            <a:r>
              <a:rPr lang="zh-CN" altLang="en-US" dirty="0"/>
              <a:t>：梯度消失和梯度爆炸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梯度消失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较小：序列长度较长时，无法有效的训练靠前位置，导致靠前位置的输入对预测结果影响很小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RNN</a:t>
                </a:r>
                <a:r>
                  <a:rPr lang="zh-CN" altLang="en-US" dirty="0"/>
                  <a:t>会“遗忘”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C69B48-29E9-4E43-84D8-E5C877F0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37" y="2437009"/>
            <a:ext cx="6493267" cy="2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4569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D93F-7C2A-9D43-86D6-3DB45D9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</a:t>
            </a:r>
            <a:r>
              <a:rPr lang="zh-CN" altLang="en-US" dirty="0"/>
              <a:t>：梯度消失和梯度爆炸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梯度爆炸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较大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序列长度较长时，每一步更新对参数带来的变化会很大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altLang="zh-CN" dirty="0"/>
              </a:p>
              <a:p>
                <a:pPr lvl="1"/>
                <a:r>
                  <a:rPr lang="zh-CN" altLang="en-US" dirty="0"/>
                  <a:t>这会使随机梯度下降无法有效的优化损失函数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甚至会导致网络中出现</a:t>
                </a:r>
                <a:r>
                  <a:rPr lang="en-US" altLang="zh-CN" dirty="0"/>
                  <a:t>inf</a:t>
                </a:r>
                <a:r>
                  <a:rPr lang="zh-CN" altLang="en-US" dirty="0"/>
                  <a:t>（无穷大）或者</a:t>
                </a:r>
                <a:r>
                  <a:rPr lang="en-US" altLang="zh-CN" dirty="0"/>
                  <a:t>nan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not-a-number</a:t>
                </a:r>
                <a:r>
                  <a:rPr lang="zh-CN" altLang="en-US" dirty="0"/>
                  <a:t>，常在自变量超出函数定义域时出现，如</a:t>
                </a:r>
                <a:r>
                  <a:rPr lang="en-US" altLang="zh-CN" dirty="0"/>
                  <a:t>log(-1)=nan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71B17-B05B-334D-822C-62154F8D0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 r="-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58865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附录：梯度消失和梯度爆炸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F022C50D-EF63-6C4A-9A2D-154E83EF3E7E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41B-D8EF-D140-AB7A-9978BE5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高级循环神经网络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E504-1E2A-7F43-8DFA-521F0936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为了解决梯度消失问题</a:t>
            </a:r>
            <a:r>
              <a:rPr lang="zh-CN" altLang="en-US" dirty="0"/>
              <a:t>，更复杂的循环神经网络被提出：</a:t>
            </a:r>
            <a:endParaRPr lang="en-US" altLang="zh-CN" dirty="0"/>
          </a:p>
          <a:p>
            <a:pPr lvl="1"/>
            <a:r>
              <a:rPr lang="zh-CN" altLang="en-US" dirty="0"/>
              <a:t>长短时记忆网络（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门控循环神经网络（</a:t>
            </a:r>
            <a:r>
              <a:rPr lang="en-US" altLang="zh-CN" dirty="0"/>
              <a:t>Gated</a:t>
            </a:r>
            <a:r>
              <a:rPr lang="zh-CN" altLang="en-US" dirty="0"/>
              <a:t>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，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2951562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7F73-6F9C-B845-A38E-1CC40BB4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长短时记忆网络</a:t>
            </a:r>
            <a:r>
              <a:rPr lang="en-US" altLang="zh-CN" dirty="0"/>
              <a:t>(</a:t>
            </a:r>
            <a:r>
              <a:rPr lang="en-CN" dirty="0"/>
              <a:t>LSTM</a:t>
            </a:r>
            <a:r>
              <a:rPr lang="en-US" altLang="zh-CN" dirty="0"/>
              <a:t>)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AA58F-A3E1-3144-912B-A8CD1D204E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使用隐状态向量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和长期记忆单元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来表示当前状态</a:t>
                </a:r>
              </a:p>
              <a:p>
                <a:r>
                  <a:rPr lang="en-CN" dirty="0"/>
                  <a:t>在t时刻</a:t>
                </a:r>
                <a:r>
                  <a:rPr lang="zh-CN" altLang="en-US" dirty="0"/>
                  <a:t>，</a:t>
                </a:r>
                <a:r>
                  <a:rPr lang="en-CN" dirty="0"/>
                  <a:t>LSTM可以选择删除</a:t>
                </a:r>
                <a:r>
                  <a:rPr lang="zh-CN" altLang="en-US" dirty="0"/>
                  <a:t>（遗忘）、写入（输入）和读取（输出）</a:t>
                </a:r>
                <a:r>
                  <a:rPr lang="en-CN" dirty="0"/>
                  <a:t> 长期记忆单元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的内容</a:t>
                </a:r>
              </a:p>
              <a:p>
                <a:pPr lvl="1"/>
                <a:r>
                  <a:rPr lang="zh-CN" altLang="en-US" b="0" dirty="0"/>
                  <a:t>遗忘门：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输入门：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输出门：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新单元计算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anh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根据遗忘门和输入门</a:t>
                </a:r>
                <a:r>
                  <a:rPr lang="zh-CN" altLang="en-US" dirty="0"/>
                  <a:t>，更新长期记忆单元：</a:t>
                </a:r>
                <a:endParaRPr lang="en-US" altLang="zh-CN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:pPr lvl="1" indent="-293688"/>
                <a:r>
                  <a:rPr lang="en-US" dirty="0" err="1"/>
                  <a:t>根据输出门计算隐状态向量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AA58F-A3E1-3144-912B-A8CD1D20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 r="-29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051946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E0BE-9E28-F049-99DF-E18D3740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长短时记忆网络</a:t>
            </a:r>
            <a:r>
              <a:rPr lang="en-US" altLang="zh-CN" dirty="0"/>
              <a:t>(</a:t>
            </a:r>
            <a:r>
              <a:rPr lang="en-CN" dirty="0"/>
              <a:t>LSTM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5BFA-D097-1647-8727-AE446FFC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LSTM的结构如图所示</a:t>
            </a:r>
            <a:r>
              <a:rPr lang="zh-CN" altLang="en-US" dirty="0"/>
              <a:t>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F3E2F-B2F4-CD49-BA9F-C9C68C0F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05" y="1301024"/>
            <a:ext cx="5928189" cy="2541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659C4-4DB9-C143-8007-F975A03E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05" y="3842476"/>
            <a:ext cx="3944793" cy="750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FCE1ED-1402-5D45-83F0-6900B8AB2DC8}"/>
              </a:ext>
            </a:extLst>
          </p:cNvPr>
          <p:cNvSpPr/>
          <p:nvPr/>
        </p:nvSpPr>
        <p:spPr>
          <a:xfrm>
            <a:off x="5552698" y="3976147"/>
            <a:ext cx="351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2849023921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1332-D107-A34E-84FC-97B1BD4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门控循环神经网络（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1F4B6-AF59-2448-87A8-5BE21C992B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只使用隐状态向量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，但使用更新门和重置门控制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N" dirty="0"/>
                  <a:t>的更新</a:t>
                </a:r>
              </a:p>
              <a:p>
                <a:pPr lvl="1"/>
                <a:r>
                  <a:rPr lang="zh-CN" altLang="en-US" dirty="0"/>
                  <a:t>更新门：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zh-CN" altLang="en-US" dirty="0"/>
                  <a:t>重置门：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r>
                  <a:rPr lang="en-CN" dirty="0"/>
                  <a:t>计算新的隐状态向量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  <a:p>
                <a:pPr lvl="1"/>
                <a:r>
                  <a:rPr lang="en-US" dirty="0" err="1"/>
                  <a:t>更新</a:t>
                </a:r>
                <a:r>
                  <a:rPr lang="en-CN" dirty="0"/>
                  <a:t>隐状态向量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1F4B6-AF59-2448-87A8-5BE21C992B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680313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1332-D107-A34E-84FC-97B1BD4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门控循环神经网络（</a:t>
            </a:r>
            <a:r>
              <a:rPr lang="en-US" altLang="zh-CN" dirty="0"/>
              <a:t>GRU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1F4B6-AF59-2448-87A8-5BE21C992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r>
              <a:rPr lang="zh-CN" altLang="en-US" dirty="0"/>
              <a:t>结构如图所示：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20EDC-C78F-FE49-8F44-D0D863DC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374097"/>
            <a:ext cx="4229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4438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AECD-E788-3249-A058-7C92A27D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GRU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E430-BD3A-BB4A-8F91-523B528A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两种被广泛使用的RNN结构</a:t>
            </a:r>
          </a:p>
          <a:p>
            <a:r>
              <a:rPr lang="en-CN" dirty="0"/>
              <a:t>通常情况下</a:t>
            </a:r>
            <a:r>
              <a:rPr lang="zh-CN" altLang="en-US" dirty="0"/>
              <a:t>，可以先尝试使用</a:t>
            </a:r>
            <a:r>
              <a:rPr lang="en-US" altLang="zh-CN" dirty="0"/>
              <a:t>LSTM</a:t>
            </a:r>
          </a:p>
          <a:p>
            <a:r>
              <a:rPr lang="en-US" dirty="0" err="1"/>
              <a:t>如果需要提升训练</a:t>
            </a:r>
            <a:r>
              <a:rPr lang="en-US" altLang="zh-CN" dirty="0"/>
              <a:t>/</a:t>
            </a:r>
            <a:r>
              <a:rPr lang="zh-CN" altLang="en-US" dirty="0"/>
              <a:t>推理速度或者控制参数数量，可以</a:t>
            </a:r>
            <a:r>
              <a:rPr lang="en-US" dirty="0" err="1"/>
              <a:t>切换使用GRU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4DEDA-60D0-4740-BF4C-12FB11187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44" y="2571750"/>
            <a:ext cx="5017911" cy="16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0200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57A1F-A192-4E2C-8CC3-A2018A3E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思考：为什么</a:t>
            </a:r>
            <a:r>
              <a:rPr lang="en-US" altLang="zh-CN" dirty="0"/>
              <a:t>LSTM</a:t>
            </a:r>
            <a:r>
              <a:rPr lang="zh-CN" altLang="en-US" dirty="0"/>
              <a:t>能缓解梯度消失问题？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984414-20D4-469D-BF13-A3C5170AB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提示：推导</a:t>
                </a:r>
                <a:r>
                  <a:rPr lang="en-US" altLang="zh-CN" dirty="0"/>
                  <a:t>LSTM</a:t>
                </a:r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，与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的形式进行比较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984414-20D4-469D-BF13-A3C5170AB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382898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76939B-AFBD-E845-9EED-917CE37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069523"/>
            <a:ext cx="3363685" cy="3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D9D4FB-670D-AA48-A44B-1CA281A7F23C}"/>
              </a:ext>
            </a:extLst>
          </p:cNvPr>
          <p:cNvSpPr/>
          <p:nvPr/>
        </p:nvSpPr>
        <p:spPr>
          <a:xfrm>
            <a:off x="4572000" y="2087638"/>
            <a:ext cx="43374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" altLang="zh-CN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FashionMNIST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是一个图像数据集。 它是由 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Zalando</a:t>
            </a:r>
            <a:r>
              <a:rPr lang="zh-CN" altLang="e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一家德国的时尚科技公司）旗下的研究部门提供，涵盖了来自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种类别的共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万个不同商品的正面图片。</a:t>
            </a:r>
            <a:endParaRPr lang="zh-CN" altLang="en-US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63351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选项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5E62E-1EF8-074A-B77B-BC6473BF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4381"/>
            <a:ext cx="3943748" cy="349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4A1D15-F513-9445-8E23-F4466383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137" y="1206501"/>
            <a:ext cx="5517424" cy="2508747"/>
          </a:xfrm>
        </p:spPr>
        <p:txBody>
          <a:bodyPr/>
          <a:lstStyle/>
          <a:p>
            <a:r>
              <a:rPr lang="en-CN"/>
              <a:t>实现一个基于</a:t>
            </a:r>
            <a:r>
              <a:rPr lang="en-US" altLang="zh-CN" dirty="0"/>
              <a:t>CNN</a:t>
            </a:r>
            <a:r>
              <a:rPr lang="en-CN"/>
              <a:t>的</a:t>
            </a:r>
            <a:r>
              <a:rPr lang="en-US" dirty="0" err="1"/>
              <a:t>图像分类</a:t>
            </a:r>
            <a:r>
              <a:rPr lang="en-CN"/>
              <a:t>模型</a:t>
            </a:r>
            <a:endParaRPr lang="en-CN" dirty="0"/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实现FashionMnistModel类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数据集，完成</a:t>
            </a:r>
            <a:r>
              <a:rPr lang="en-US" altLang="zh-CN" dirty="0" err="1"/>
              <a:t>FashionMnistModel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模型测试：实现</a:t>
            </a:r>
            <a:r>
              <a:rPr lang="en-US" altLang="zh-CN" dirty="0"/>
              <a:t>test</a:t>
            </a:r>
            <a:r>
              <a:rPr lang="zh-CN" altLang="en-US" dirty="0"/>
              <a:t>函数，完成图像分类测试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23442105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218" y="2734125"/>
            <a:ext cx="298138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11-2</a:t>
            </a:r>
          </a:p>
          <a:p>
            <a:pPr algn="ctr"/>
            <a:r>
              <a:rPr lang="ja-JP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高级循环神经网络与文本生成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实现的循环神经网络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大作业布置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的古诗词生成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65665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29">
            <a:extLst>
              <a:ext uri="{FF2B5EF4-FFF2-40B4-BE49-F238E27FC236}">
                <a16:creationId xmlns:a16="http://schemas.microsoft.com/office/drawing/2014/main" id="{082774A5-9C27-4B45-AF1A-9423CEE0441C}"/>
              </a:ext>
            </a:extLst>
          </p:cNvPr>
          <p:cNvSpPr/>
          <p:nvPr/>
        </p:nvSpPr>
        <p:spPr>
          <a:xfrm>
            <a:off x="3937513" y="20587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4CD6-78F3-C24E-9CBE-3671D652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回顾</a:t>
            </a:r>
            <a:r>
              <a:rPr lang="zh-CN" altLang="en-US" dirty="0"/>
              <a:t>：机器学习的基本流程</a:t>
            </a:r>
            <a:endParaRPr lang="en-CN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303495-D6C6-AD40-B84D-E9E8EE06E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34978"/>
              </p:ext>
            </p:extLst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334180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对古诗词进行预处理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去除作者、标题、编号等信息</a:t>
            </a:r>
            <a:endParaRPr lang="en-US" altLang="zh-CN" dirty="0"/>
          </a:p>
          <a:p>
            <a:pPr lvl="1"/>
            <a:r>
              <a:rPr lang="zh-CN" altLang="en-US" dirty="0"/>
              <a:t>将古诗词转化为为整数</a:t>
            </a:r>
            <a:r>
              <a:rPr lang="en-US" altLang="zh-CN" dirty="0"/>
              <a:t>tensor</a:t>
            </a:r>
          </a:p>
          <a:p>
            <a:pPr lvl="2"/>
            <a:r>
              <a:rPr lang="en-CN" dirty="0"/>
              <a:t>构建</a:t>
            </a:r>
            <a:r>
              <a:rPr lang="en-US" dirty="0"/>
              <a:t>ix</a:t>
            </a:r>
            <a:r>
              <a:rPr lang="en-US" altLang="zh-CN" dirty="0"/>
              <a:t>2word</a:t>
            </a:r>
            <a:r>
              <a:rPr lang="zh-CN" altLang="en-US" dirty="0"/>
              <a:t>、</a:t>
            </a:r>
            <a:r>
              <a:rPr lang="en-US" altLang="zh-CN" dirty="0"/>
              <a:t>word2ix</a:t>
            </a:r>
            <a:r>
              <a:rPr lang="zh-CN" altLang="en-US" dirty="0"/>
              <a:t>映射</a:t>
            </a:r>
            <a:endParaRPr lang="en-US" altLang="zh-CN" dirty="0"/>
          </a:p>
          <a:p>
            <a:pPr lvl="2"/>
            <a:r>
              <a:rPr lang="zh-CN" altLang="en-US" dirty="0"/>
              <a:t>利用</a:t>
            </a:r>
            <a:r>
              <a:rPr lang="en-US" altLang="zh-CN" dirty="0"/>
              <a:t>word2ix</a:t>
            </a:r>
            <a:r>
              <a:rPr lang="zh-CN" altLang="en-US" dirty="0"/>
              <a:t>映射将古诗词字符串表示为整数</a:t>
            </a:r>
            <a:r>
              <a:rPr lang="en-US" altLang="zh-CN" dirty="0"/>
              <a:t>tensor</a:t>
            </a:r>
          </a:p>
          <a:p>
            <a:pPr lvl="2"/>
            <a:r>
              <a:rPr lang="en-US" dirty="0" err="1"/>
              <a:t>在古诗词开头加入特殊字符</a:t>
            </a:r>
            <a:r>
              <a:rPr lang="en-US" altLang="zh-CN" dirty="0"/>
              <a:t>&lt;START&gt;</a:t>
            </a:r>
          </a:p>
          <a:p>
            <a:pPr lvl="2"/>
            <a:r>
              <a:rPr lang="en-US" dirty="0" err="1"/>
              <a:t>在古诗词结尾加入特殊字符</a:t>
            </a:r>
            <a:r>
              <a:rPr lang="en-US" altLang="zh-CN" dirty="0"/>
              <a:t>&lt;EOP&gt;</a:t>
            </a:r>
            <a:r>
              <a:rPr lang="zh-CN" altLang="en-US" dirty="0"/>
              <a:t>（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Poem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对长度不同的古诗词进行</a:t>
            </a:r>
            <a:r>
              <a:rPr lang="en-US" altLang="zh-CN" dirty="0"/>
              <a:t>padding</a:t>
            </a:r>
            <a:r>
              <a:rPr lang="zh-CN" altLang="en-US" dirty="0"/>
              <a:t>操作，在古诗词开头添加特殊字符</a:t>
            </a:r>
            <a:r>
              <a:rPr lang="en-US" altLang="zh-CN" dirty="0"/>
              <a:t>&lt;/s&gt;</a:t>
            </a:r>
            <a:r>
              <a:rPr lang="zh-CN" altLang="en-US" dirty="0"/>
              <a:t>（空格），让每首诗的长度均为</a:t>
            </a:r>
            <a:r>
              <a:rPr lang="en-US" altLang="zh-CN" dirty="0" err="1"/>
              <a:t>max_length</a:t>
            </a:r>
            <a:r>
              <a:rPr lang="zh-CN" altLang="en-US" dirty="0"/>
              <a:t>（</a:t>
            </a:r>
            <a:r>
              <a:rPr lang="en-US" altLang="zh-CN" dirty="0"/>
              <a:t>125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padding</a:t>
            </a:r>
            <a:r>
              <a:rPr lang="zh-CN" altLang="en-US" dirty="0"/>
              <a:t>后数据（</a:t>
            </a:r>
            <a:r>
              <a:rPr lang="en-US" altLang="zh-CN" dirty="0" err="1"/>
              <a:t>pad_data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ix2word</a:t>
            </a:r>
            <a:r>
              <a:rPr lang="zh-CN" altLang="en-US" dirty="0"/>
              <a:t>、</a:t>
            </a:r>
            <a:r>
              <a:rPr lang="en-US" altLang="zh-CN" dirty="0"/>
              <a:t>word2ix</a:t>
            </a:r>
            <a:r>
              <a:rPr lang="zh-CN" altLang="en-US" dirty="0"/>
              <a:t>保存到文件</a:t>
            </a:r>
            <a:r>
              <a:rPr lang="en-US" altLang="zh-CN" dirty="0"/>
              <a:t>Poetry_data_word2ix_ix2word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上述过程已在“古诗生成</a:t>
            </a:r>
            <a:r>
              <a:rPr lang="en-US" altLang="zh-CN" dirty="0"/>
              <a:t>-Step0-</a:t>
            </a:r>
            <a:r>
              <a:rPr lang="zh-CN" altLang="en-US" dirty="0"/>
              <a:t>数据预处理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”实现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6880151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37007</TotalTime>
  <Words>2971</Words>
  <Application>Microsoft Office PowerPoint</Application>
  <PresentationFormat>全屏显示(16:9)</PresentationFormat>
  <Paragraphs>389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Microsoft YaHei UI</vt:lpstr>
      <vt:lpstr>方正超粗黑简体</vt:lpstr>
      <vt:lpstr>方正兰亭细黑_GBK</vt:lpstr>
      <vt:lpstr>宋体</vt:lpstr>
      <vt:lpstr>微软雅黑</vt:lpstr>
      <vt:lpstr>微软雅黑</vt:lpstr>
      <vt:lpstr>Arial</vt:lpstr>
      <vt:lpstr>Calibri</vt:lpstr>
      <vt:lpstr>Cambria Math</vt:lpstr>
      <vt:lpstr>Wingdings</vt:lpstr>
      <vt:lpstr>清风素材 https://12sc.taobao.com/</vt:lpstr>
      <vt:lpstr>PowerPoint 演示文稿</vt:lpstr>
      <vt:lpstr>PowerPoint 演示文稿</vt:lpstr>
      <vt:lpstr>大作业4</vt:lpstr>
      <vt:lpstr>选项1：基于RNN的古诗词生成</vt:lpstr>
      <vt:lpstr>选项2： 商品图像（Fashion-Mnist）分类</vt:lpstr>
      <vt:lpstr>选项2： 商品图像（Fashion-Mnist）分类</vt:lpstr>
      <vt:lpstr>PowerPoint 演示文稿</vt:lpstr>
      <vt:lpstr>回顾：机器学习的基本流程</vt:lpstr>
      <vt:lpstr>数据准备</vt:lpstr>
      <vt:lpstr>数据准备</vt:lpstr>
      <vt:lpstr>数据准备</vt:lpstr>
      <vt:lpstr>数据准备</vt:lpstr>
      <vt:lpstr>数据准备</vt:lpstr>
      <vt:lpstr>数据准备</vt:lpstr>
      <vt:lpstr>数据准备</vt:lpstr>
      <vt:lpstr>数据准备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模型构建</vt:lpstr>
      <vt:lpstr>模型训练</vt:lpstr>
      <vt:lpstr>模型训练</vt:lpstr>
      <vt:lpstr>模型测试</vt:lpstr>
      <vt:lpstr>模型测试</vt:lpstr>
      <vt:lpstr>其他需要注意的地方</vt:lpstr>
      <vt:lpstr>谢谢！</vt:lpstr>
      <vt:lpstr>PowerPoint 演示文稿</vt:lpstr>
      <vt:lpstr>回顾：循环神经网络</vt:lpstr>
      <vt:lpstr>回顾：循环神经网络</vt:lpstr>
      <vt:lpstr>回顾：循环神经网络</vt:lpstr>
      <vt:lpstr>回顾：循环神经网络</vt:lpstr>
      <vt:lpstr>回顾：循环神经网络</vt:lpstr>
      <vt:lpstr>问题：梯度消失和梯度爆炸</vt:lpstr>
      <vt:lpstr>问题：梯度消失和梯度爆炸</vt:lpstr>
      <vt:lpstr>PowerPoint 演示文稿</vt:lpstr>
      <vt:lpstr>高级循环神经网络</vt:lpstr>
      <vt:lpstr>长短时记忆网络(LSTM)</vt:lpstr>
      <vt:lpstr>长短时记忆网络(LSTM)</vt:lpstr>
      <vt:lpstr>门控循环神经网络（GRU）</vt:lpstr>
      <vt:lpstr>门控循环神经网络（GRU）</vt:lpstr>
      <vt:lpstr>LSTM vs GRU</vt:lpstr>
      <vt:lpstr>思考：为什么LSTM能缓解梯度消失问题？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844</cp:revision>
  <dcterms:created xsi:type="dcterms:W3CDTF">2015-01-23T04:02:45Z</dcterms:created>
  <dcterms:modified xsi:type="dcterms:W3CDTF">2021-05-20T07:10:07Z</dcterms:modified>
  <cp:category/>
  <cp:contentStatus>12sc.taobao.com</cp:contentStatus>
</cp:coreProperties>
</file>